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34"/>
  </p:notesMasterIdLst>
  <p:handoutMasterIdLst>
    <p:handoutMasterId r:id="rId35"/>
  </p:handoutMasterIdLst>
  <p:sldIdLst>
    <p:sldId id="295" r:id="rId2"/>
    <p:sldId id="290" r:id="rId3"/>
    <p:sldId id="310" r:id="rId4"/>
    <p:sldId id="304" r:id="rId5"/>
    <p:sldId id="306" r:id="rId6"/>
    <p:sldId id="305" r:id="rId7"/>
    <p:sldId id="307" r:id="rId8"/>
    <p:sldId id="308" r:id="rId9"/>
    <p:sldId id="323" r:id="rId10"/>
    <p:sldId id="299" r:id="rId11"/>
    <p:sldId id="320" r:id="rId12"/>
    <p:sldId id="300" r:id="rId13"/>
    <p:sldId id="321" r:id="rId14"/>
    <p:sldId id="322" r:id="rId15"/>
    <p:sldId id="315" r:id="rId16"/>
    <p:sldId id="313" r:id="rId17"/>
    <p:sldId id="292" r:id="rId18"/>
    <p:sldId id="312" r:id="rId19"/>
    <p:sldId id="297" r:id="rId20"/>
    <p:sldId id="309" r:id="rId21"/>
    <p:sldId id="298" r:id="rId22"/>
    <p:sldId id="302" r:id="rId23"/>
    <p:sldId id="303" r:id="rId24"/>
    <p:sldId id="301" r:id="rId25"/>
    <p:sldId id="294" r:id="rId26"/>
    <p:sldId id="316" r:id="rId27"/>
    <p:sldId id="314" r:id="rId28"/>
    <p:sldId id="317" r:id="rId29"/>
    <p:sldId id="324" r:id="rId30"/>
    <p:sldId id="325" r:id="rId31"/>
    <p:sldId id="291" r:id="rId32"/>
    <p:sldId id="29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C48"/>
    <a:srgbClr val="2C2D39"/>
    <a:srgbClr val="242630"/>
    <a:srgbClr val="2A1F43"/>
    <a:srgbClr val="0C1B43"/>
    <a:srgbClr val="000000"/>
    <a:srgbClr val="1D2225"/>
    <a:srgbClr val="F8F8F8"/>
    <a:srgbClr val="363C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0551" autoAdjust="0"/>
  </p:normalViewPr>
  <p:slideViewPr>
    <p:cSldViewPr snapToGrid="0" snapToObjects="1">
      <p:cViewPr varScale="1">
        <p:scale>
          <a:sx n="133" d="100"/>
          <a:sy n="133" d="100"/>
        </p:scale>
        <p:origin x="3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241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5A2E05-2C6E-484E-9BB1-366C90717B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43844-B7FE-EC43-89AA-8831B859F9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138B2-18CD-1D41-89B0-ADB5F3BA92A3}" type="datetimeFigureOut">
              <a:rPr lang="en-US" smtClean="0"/>
              <a:t>6/18/2022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C2EDC-03FB-D147-9BAA-37FCFF988C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8E195D-E935-D746-A5D1-61E2EBF7EF6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7D167-9BB5-2048-9DDA-7DF8E5D94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12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7A355-8776-CB43-838E-ED9EE2F8390B}" type="datetimeFigureOut">
              <a:rPr lang="en-US" smtClean="0"/>
              <a:t>6/18/2022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03FA8-A3F3-7640-B13D-36C73B3E55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78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124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301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852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596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36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317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182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46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41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33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447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296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009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318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37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148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175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622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650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6332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771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5839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76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818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2CB9073-1A97-EF48-93BC-E626B884D7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9249" y="-4352"/>
            <a:ext cx="12201250" cy="6862352"/>
          </a:xfrm>
          <a:custGeom>
            <a:avLst/>
            <a:gdLst>
              <a:gd name="connsiteX0" fmla="*/ 0 w 12201250"/>
              <a:gd name="connsiteY0" fmla="*/ 0 h 6862352"/>
              <a:gd name="connsiteX1" fmla="*/ 11376796 w 12201250"/>
              <a:gd name="connsiteY1" fmla="*/ 0 h 6862352"/>
              <a:gd name="connsiteX2" fmla="*/ 12201249 w 12201250"/>
              <a:gd name="connsiteY2" fmla="*/ 824452 h 6862352"/>
              <a:gd name="connsiteX3" fmla="*/ 12201249 w 12201250"/>
              <a:gd name="connsiteY3" fmla="*/ 0 h 6862352"/>
              <a:gd name="connsiteX4" fmla="*/ 12201250 w 12201250"/>
              <a:gd name="connsiteY4" fmla="*/ 0 h 6862352"/>
              <a:gd name="connsiteX5" fmla="*/ 12201250 w 12201250"/>
              <a:gd name="connsiteY5" fmla="*/ 6862352 h 6862352"/>
              <a:gd name="connsiteX6" fmla="*/ 839512 w 12201250"/>
              <a:gd name="connsiteY6" fmla="*/ 6862352 h 6862352"/>
              <a:gd name="connsiteX7" fmla="*/ 9249 w 12201250"/>
              <a:gd name="connsiteY7" fmla="*/ 6032090 h 6862352"/>
              <a:gd name="connsiteX8" fmla="*/ 9249 w 12201250"/>
              <a:gd name="connsiteY8" fmla="*/ 6862352 h 6862352"/>
              <a:gd name="connsiteX9" fmla="*/ 0 w 12201250"/>
              <a:gd name="connsiteY9" fmla="*/ 6862352 h 686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01250" h="6862352">
                <a:moveTo>
                  <a:pt x="0" y="0"/>
                </a:moveTo>
                <a:lnTo>
                  <a:pt x="11376796" y="0"/>
                </a:lnTo>
                <a:lnTo>
                  <a:pt x="12201249" y="824452"/>
                </a:lnTo>
                <a:lnTo>
                  <a:pt x="12201249" y="0"/>
                </a:lnTo>
                <a:lnTo>
                  <a:pt x="12201250" y="0"/>
                </a:lnTo>
                <a:lnTo>
                  <a:pt x="12201250" y="6862352"/>
                </a:lnTo>
                <a:lnTo>
                  <a:pt x="839512" y="6862352"/>
                </a:lnTo>
                <a:lnTo>
                  <a:pt x="9249" y="6032090"/>
                </a:lnTo>
                <a:lnTo>
                  <a:pt x="9249" y="6862352"/>
                </a:lnTo>
                <a:lnTo>
                  <a:pt x="0" y="6862352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3A7554C-2E3E-454F-9E07-C38195D4CF3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4561873"/>
            <a:ext cx="10515600" cy="703135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1" i="0" cap="all" spc="600" baseline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Subtitle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3ED0903-C4AC-F843-878E-D66CB7BFB0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373294"/>
            <a:ext cx="7709488" cy="1927810"/>
          </a:xfrm>
        </p:spPr>
        <p:txBody>
          <a:bodyPr lIns="91440" rIns="91440">
            <a:noAutofit/>
          </a:bodyPr>
          <a:lstStyle>
            <a:lvl1pPr algn="l">
              <a:defRPr sz="13800" b="1" i="0" spc="150" baseline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EF81B901-913B-5741-A4AC-B5819DACFCDF}"/>
              </a:ext>
            </a:extLst>
          </p:cNvPr>
          <p:cNvSpPr/>
          <p:nvPr userDrawn="1"/>
        </p:nvSpPr>
        <p:spPr>
          <a:xfrm>
            <a:off x="0" y="6027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8FDD99BC-FCD1-D541-9FE6-03E39F2856C6}"/>
              </a:ext>
            </a:extLst>
          </p:cNvPr>
          <p:cNvSpPr/>
          <p:nvPr userDrawn="1"/>
        </p:nvSpPr>
        <p:spPr>
          <a:xfrm rot="10800000">
            <a:off x="11361737" y="-10162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Oval 22">
            <a:extLst>
              <a:ext uri="{FF2B5EF4-FFF2-40B4-BE49-F238E27FC236}">
                <a16:creationId xmlns:a16="http://schemas.microsoft.com/office/drawing/2014/main" id="{CA93CC85-EFC8-994A-9ADB-8DEE2579AAF9}"/>
              </a:ext>
            </a:extLst>
          </p:cNvPr>
          <p:cNvSpPr/>
          <p:nvPr userDrawn="1"/>
        </p:nvSpPr>
        <p:spPr>
          <a:xfrm rot="16200000" flipH="1">
            <a:off x="1668897" y="3522719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43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C551932-EED2-CB48-969B-F9308DFE26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  <p:sp>
        <p:nvSpPr>
          <p:cNvPr id="51" name="Title 1">
            <a:extLst>
              <a:ext uri="{FF2B5EF4-FFF2-40B4-BE49-F238E27FC236}">
                <a16:creationId xmlns:a16="http://schemas.microsoft.com/office/drawing/2014/main" id="{ADEF5424-A6E0-A345-9A75-92E71E45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anose="02020509000000000000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D2069D9-A96F-DD4A-B6CB-C29449020E71}"/>
              </a:ext>
            </a:extLst>
          </p:cNvPr>
          <p:cNvGrpSpPr/>
          <p:nvPr userDrawn="1"/>
        </p:nvGrpSpPr>
        <p:grpSpPr>
          <a:xfrm>
            <a:off x="0" y="-10162"/>
            <a:ext cx="12192000" cy="6868162"/>
            <a:chOff x="0" y="-10162"/>
            <a:chExt cx="12192000" cy="6868162"/>
          </a:xfrm>
        </p:grpSpPr>
        <p:sp>
          <p:nvSpPr>
            <p:cNvPr id="53" name="Right Triangle 52">
              <a:extLst>
                <a:ext uri="{FF2B5EF4-FFF2-40B4-BE49-F238E27FC236}">
                  <a16:creationId xmlns:a16="http://schemas.microsoft.com/office/drawing/2014/main" id="{44CFA19C-5DA0-774B-AFF3-36921EACACDD}"/>
                </a:ext>
              </a:extLst>
            </p:cNvPr>
            <p:cNvSpPr/>
            <p:nvPr userDrawn="1"/>
          </p:nvSpPr>
          <p:spPr>
            <a:xfrm>
              <a:off x="0" y="6027738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4" name="Right Triangle 53">
              <a:extLst>
                <a:ext uri="{FF2B5EF4-FFF2-40B4-BE49-F238E27FC236}">
                  <a16:creationId xmlns:a16="http://schemas.microsoft.com/office/drawing/2014/main" id="{D9F82FBA-46B0-A844-AE24-E839A52F2A42}"/>
                </a:ext>
              </a:extLst>
            </p:cNvPr>
            <p:cNvSpPr/>
            <p:nvPr userDrawn="1"/>
          </p:nvSpPr>
          <p:spPr>
            <a:xfrm rot="10800000">
              <a:off x="11361737" y="-10162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39370BE-395F-E946-A985-43E0B2F007A7}"/>
              </a:ext>
            </a:extLst>
          </p:cNvPr>
          <p:cNvCxnSpPr>
            <a:cxnSpLocks/>
          </p:cNvCxnSpPr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7EC358B-2232-784F-B64F-E210A64AF153}"/>
              </a:ext>
            </a:extLst>
          </p:cNvPr>
          <p:cNvCxnSpPr>
            <a:cxnSpLocks/>
          </p:cNvCxnSpPr>
          <p:nvPr userDrawn="1"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22">
            <a:extLst>
              <a:ext uri="{FF2B5EF4-FFF2-40B4-BE49-F238E27FC236}">
                <a16:creationId xmlns:a16="http://schemas.microsoft.com/office/drawing/2014/main" id="{5C8304CD-638B-A244-8BB2-5827EFC0BE18}"/>
              </a:ext>
            </a:extLst>
          </p:cNvPr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D9DF-9E1C-4765-BCE6-B273DEE1F5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0263" y="1266825"/>
            <a:ext cx="1053147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242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5188DA-8D2D-EE45-B63B-68389D618B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0" y="-4352"/>
            <a:ext cx="6618160" cy="6862352"/>
          </a:xfrm>
          <a:prstGeom prst="rect">
            <a:avLst/>
          </a:prstGeom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49DD1090-E08C-414F-B909-F960029978CC}"/>
              </a:ext>
            </a:extLst>
          </p:cNvPr>
          <p:cNvSpPr/>
          <p:nvPr userDrawn="1"/>
        </p:nvSpPr>
        <p:spPr>
          <a:xfrm>
            <a:off x="0" y="6027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2AACF99-BFF2-EF4D-905B-698BF136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4858575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anose="02020509000000000000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E86DEBE5-E80B-624F-85DC-B53B9841EF52}"/>
              </a:ext>
            </a:extLst>
          </p:cNvPr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2498330F-989F-C743-B682-3B45105A64F9}"/>
              </a:ext>
            </a:extLst>
          </p:cNvPr>
          <p:cNvSpPr/>
          <p:nvPr userDrawn="1"/>
        </p:nvSpPr>
        <p:spPr>
          <a:xfrm rot="10800000">
            <a:off x="5800596" y="-4352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4BFA0C42-6D2A-FE45-B00F-C3FE723B6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38925" y="-4352"/>
            <a:ext cx="5553075" cy="6862352"/>
          </a:xfrm>
          <a:solidFill>
            <a:schemeClr val="accent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7A153A-DE47-5845-9FBA-5E84842262CB}"/>
              </a:ext>
            </a:extLst>
          </p:cNvPr>
          <p:cNvCxnSpPr>
            <a:cxnSpLocks/>
          </p:cNvCxnSpPr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70FEE8-FCFE-D34B-AC0A-D33499171CF5}"/>
              </a:ext>
            </a:extLst>
          </p:cNvPr>
          <p:cNvCxnSpPr>
            <a:cxnSpLocks/>
          </p:cNvCxnSpPr>
          <p:nvPr userDrawn="1"/>
        </p:nvCxnSpPr>
        <p:spPr>
          <a:xfrm>
            <a:off x="5235260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E3020-67F3-4319-8D6D-AF959AE4492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1B73CA7-3CCD-504D-B97A-835A2330CDB2}" type="datetimeFigureOut">
              <a:rPr lang="en-US" smtClean="0"/>
              <a:pPr/>
              <a:t>6/18/2022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8332DD3-414D-426E-BB83-A7CE934174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BA4D0A-04F7-406D-970F-851D89A87A9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831BA38-18F3-0A4D-A45F-13B53FF2DA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68424A6-569A-4335-9863-0351A5FABE8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30263" y="1266825"/>
            <a:ext cx="485857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51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796E039-748A-D54A-ACAE-7A9C63FCAE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51E21C1-74BE-0348-B8AE-3174A9AAA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anose="02020509000000000000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4FD6E85-A2E7-B84D-9400-6F8D1C6FF159}"/>
              </a:ext>
            </a:extLst>
          </p:cNvPr>
          <p:cNvGrpSpPr/>
          <p:nvPr userDrawn="1"/>
        </p:nvGrpSpPr>
        <p:grpSpPr>
          <a:xfrm>
            <a:off x="0" y="-10162"/>
            <a:ext cx="12192000" cy="6868162"/>
            <a:chOff x="0" y="-10162"/>
            <a:chExt cx="12192000" cy="6868162"/>
          </a:xfrm>
        </p:grpSpPr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6912A38B-FDC5-1E4F-B0ED-145140947339}"/>
                </a:ext>
              </a:extLst>
            </p:cNvPr>
            <p:cNvSpPr/>
            <p:nvPr userDrawn="1"/>
          </p:nvSpPr>
          <p:spPr>
            <a:xfrm>
              <a:off x="0" y="6027738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B5B0DCFE-7295-8740-9EC5-E9A681F21F94}"/>
                </a:ext>
              </a:extLst>
            </p:cNvPr>
            <p:cNvSpPr/>
            <p:nvPr userDrawn="1"/>
          </p:nvSpPr>
          <p:spPr>
            <a:xfrm rot="10800000">
              <a:off x="11361737" y="-10162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2918AA3-DC2E-CC41-95A6-C5757DE61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618714"/>
            <a:ext cx="4433046" cy="703135"/>
          </a:xfrm>
          <a:noFill/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1800" b="1" i="0" cap="all" spc="150" baseline="0">
                <a:solidFill>
                  <a:schemeClr val="accent1"/>
                </a:solidFill>
                <a:latin typeface="+mj-lt"/>
                <a:ea typeface="MingLiU" panose="02020509000000000000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BF9C69D-A733-884F-BC4B-A4E97A9315C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932749" y="1618714"/>
            <a:ext cx="4433046" cy="703135"/>
          </a:xfrm>
          <a:noFill/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1800" b="1" i="0" cap="all" spc="150" baseline="0">
                <a:solidFill>
                  <a:schemeClr val="accent1"/>
                </a:solidFill>
                <a:latin typeface="+mj-lt"/>
                <a:ea typeface="MingLiU" panose="02020509000000000000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Oval 22">
            <a:extLst>
              <a:ext uri="{FF2B5EF4-FFF2-40B4-BE49-F238E27FC236}">
                <a16:creationId xmlns:a16="http://schemas.microsoft.com/office/drawing/2014/main" id="{2077B7CC-D16D-C84E-AF69-2D082EDC5C8E}"/>
              </a:ext>
            </a:extLst>
          </p:cNvPr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A65B340-D917-634F-AE17-87F536B21002}"/>
              </a:ext>
            </a:extLst>
          </p:cNvPr>
          <p:cNvCxnSpPr>
            <a:cxnSpLocks/>
          </p:cNvCxnSpPr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0EA4411-3DF4-5E42-A781-3F59BBBD00F9}"/>
              </a:ext>
            </a:extLst>
          </p:cNvPr>
          <p:cNvCxnSpPr>
            <a:cxnSpLocks/>
          </p:cNvCxnSpPr>
          <p:nvPr userDrawn="1"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EFD6CC-AFA8-4227-B3F1-27845AE5BE2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73CA7-3CCD-504D-B97A-835A2330CDB2}" type="datetimeFigureOut">
              <a:rPr lang="en-US" smtClean="0"/>
              <a:pPr/>
              <a:t>6/18/2022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00E12-D3DD-4E44-BAEC-A48DBC4D50B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87F0E-3488-4890-9BD2-AF49A73298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831BA38-18F3-0A4D-A45F-13B53FF2DA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26D3AA-2705-4636-BFEE-C89371FC519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0263" y="2474913"/>
            <a:ext cx="4434840" cy="3094037"/>
          </a:xfrm>
        </p:spPr>
        <p:txBody>
          <a:bodyPr/>
          <a:lstStyle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F758E678-4B0C-4E7A-94BE-1006B5814E9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932748" y="2474913"/>
            <a:ext cx="4434840" cy="3094037"/>
          </a:xfrm>
        </p:spPr>
        <p:txBody>
          <a:bodyPr/>
          <a:lstStyle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5163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A19413-A8E7-ED4F-88DE-08A12997A0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4763"/>
            <a:ext cx="12179300" cy="6862763"/>
          </a:xfrm>
          <a:solidFill>
            <a:schemeClr val="accent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2AACF99-BFF2-EF4D-905B-698BF136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2215" y="2432458"/>
            <a:ext cx="6044503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anose="02020509000000000000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33BB6-76EF-4E91-AEF1-BE67D60ED86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311775" y="3530600"/>
            <a:ext cx="6044943" cy="2825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201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4EB4B-30F5-5541-B2A0-6BD04D010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8E3A-8DBF-0542-BC99-444DCA0CC2C2}" type="datetimeFigureOut">
              <a:rPr lang="en-US" smtClean="0"/>
              <a:t>6/18/2022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D97956-7D4F-5346-B8DD-3653B600E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5AB29D-BA7D-E743-8CA0-6953FF72B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002F-D6EA-CF48-8F44-2316036B2B8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A03656-1F6D-D044-B015-1B4DAD3A56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D48F80-1562-4C4E-887A-B3EB2024C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45F5A-B343-9140-888A-F4A0F3DAE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65FBC-5324-6640-AB2B-F303AA276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81B73CA7-3CCD-504D-B97A-835A2330CDB2}" type="datetimeFigureOut">
              <a:rPr lang="en-US" smtClean="0"/>
              <a:pPr/>
              <a:t>6/18/2022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050E5-FDBF-7C4A-8BB3-B44C2CEBA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1BFAD-CCAB-D24E-B7A6-4B9D514D05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5831BA38-18F3-0A4D-A45F-13B53FF2DA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62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11" r:id="rId3"/>
    <p:sldLayoutId id="2147483710" r:id="rId4"/>
    <p:sldLayoutId id="2147483714" r:id="rId5"/>
    <p:sldLayoutId id="214748371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spc="150" baseline="0">
          <a:solidFill>
            <a:schemeClr val="bg1"/>
          </a:solidFill>
          <a:latin typeface="+mj-lt"/>
          <a:ea typeface="MingLiU" panose="02020509000000000000" pitchFamily="49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FB64E80-675E-6A4A-AF41-D8DE47B3C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alphaModFix amt="6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249" y="-4352"/>
            <a:ext cx="12201250" cy="6862352"/>
          </a:xfrm>
        </p:spPr>
      </p:pic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4D6F1B91-622D-D14D-A2EE-5B2A56BAC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0" y="8153"/>
            <a:ext cx="12201250" cy="6862352"/>
          </a:xfrm>
          <a:custGeom>
            <a:avLst/>
            <a:gdLst>
              <a:gd name="connsiteX0" fmla="*/ 0 w 12201250"/>
              <a:gd name="connsiteY0" fmla="*/ 0 h 6862352"/>
              <a:gd name="connsiteX1" fmla="*/ 11376796 w 12201250"/>
              <a:gd name="connsiteY1" fmla="*/ 0 h 6862352"/>
              <a:gd name="connsiteX2" fmla="*/ 12201249 w 12201250"/>
              <a:gd name="connsiteY2" fmla="*/ 824452 h 6862352"/>
              <a:gd name="connsiteX3" fmla="*/ 12201249 w 12201250"/>
              <a:gd name="connsiteY3" fmla="*/ 0 h 6862352"/>
              <a:gd name="connsiteX4" fmla="*/ 12201250 w 12201250"/>
              <a:gd name="connsiteY4" fmla="*/ 0 h 6862352"/>
              <a:gd name="connsiteX5" fmla="*/ 12201250 w 12201250"/>
              <a:gd name="connsiteY5" fmla="*/ 6862352 h 6862352"/>
              <a:gd name="connsiteX6" fmla="*/ 839512 w 12201250"/>
              <a:gd name="connsiteY6" fmla="*/ 6862352 h 6862352"/>
              <a:gd name="connsiteX7" fmla="*/ 9249 w 12201250"/>
              <a:gd name="connsiteY7" fmla="*/ 6032090 h 6862352"/>
              <a:gd name="connsiteX8" fmla="*/ 9249 w 12201250"/>
              <a:gd name="connsiteY8" fmla="*/ 6862352 h 6862352"/>
              <a:gd name="connsiteX9" fmla="*/ 0 w 12201250"/>
              <a:gd name="connsiteY9" fmla="*/ 6862352 h 686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01250" h="6862352">
                <a:moveTo>
                  <a:pt x="0" y="0"/>
                </a:moveTo>
                <a:lnTo>
                  <a:pt x="11376796" y="0"/>
                </a:lnTo>
                <a:lnTo>
                  <a:pt x="12201249" y="824452"/>
                </a:lnTo>
                <a:lnTo>
                  <a:pt x="12201249" y="0"/>
                </a:lnTo>
                <a:lnTo>
                  <a:pt x="12201250" y="0"/>
                </a:lnTo>
                <a:lnTo>
                  <a:pt x="12201250" y="6862352"/>
                </a:lnTo>
                <a:lnTo>
                  <a:pt x="839512" y="6862352"/>
                </a:lnTo>
                <a:lnTo>
                  <a:pt x="9249" y="6032090"/>
                </a:lnTo>
                <a:lnTo>
                  <a:pt x="9249" y="6862352"/>
                </a:lnTo>
                <a:lnTo>
                  <a:pt x="0" y="6862352"/>
                </a:lnTo>
                <a:close/>
              </a:path>
            </a:pathLst>
          </a:custGeom>
          <a:noFill/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B499F37-632F-694F-948A-C7A79D753D0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ja-JP" dirty="0"/>
              <a:t>Kimberly Preece</a:t>
            </a:r>
            <a:endParaRPr lang="ja-JP" alt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DE2D9A8A-5247-6D44-AA02-758207AE1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095" y="1540682"/>
            <a:ext cx="7709488" cy="1927810"/>
          </a:xfrm>
        </p:spPr>
        <p:txBody>
          <a:bodyPr/>
          <a:lstStyle/>
          <a:p>
            <a:r>
              <a:rPr lang="en-US" dirty="0"/>
              <a:t>Java - JDBC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B1A04B-6BC3-D643-85AB-06635BAA9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A6FEDB-5D57-B342-8D7B-927F58798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22">
            <a:extLst>
              <a:ext uri="{FF2B5EF4-FFF2-40B4-BE49-F238E27FC236}">
                <a16:creationId xmlns:a16="http://schemas.microsoft.com/office/drawing/2014/main" id="{07285DAF-4CC1-E142-B7FA-4D3950873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1668897" y="3522719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01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10532281" cy="4495765"/>
          </a:xfrm>
        </p:spPr>
        <p:txBody>
          <a:bodyPr/>
          <a:lstStyle/>
          <a:p>
            <a:r>
              <a:rPr lang="en-US" altLang="ja-JP" dirty="0"/>
              <a:t>For this project, the focus was around building an OOP (Object Oriented Program) that utilizes the following practices:</a:t>
            </a:r>
          </a:p>
          <a:p>
            <a:r>
              <a:rPr lang="en-US" altLang="ja-JP" dirty="0"/>
              <a:t>Compose and Analyze problem requirements.</a:t>
            </a:r>
          </a:p>
          <a:p>
            <a:r>
              <a:rPr lang="en-US" altLang="ja-JP" dirty="0"/>
              <a:t>Design and test solution.</a:t>
            </a:r>
          </a:p>
          <a:p>
            <a:r>
              <a:rPr lang="en-US" altLang="ja-JP" dirty="0"/>
              <a:t>Specific problem resolution with console input/output.</a:t>
            </a:r>
          </a:p>
          <a:p>
            <a:r>
              <a:rPr lang="en-US" altLang="ja-JP" dirty="0"/>
              <a:t>GUI basic and advanced controls.</a:t>
            </a:r>
          </a:p>
          <a:p>
            <a:r>
              <a:rPr lang="en-US" altLang="ja-JP" dirty="0"/>
              <a:t>File and Database External Source processing.</a:t>
            </a:r>
          </a:p>
          <a:p>
            <a:r>
              <a:rPr lang="en-US" altLang="ja-JP" dirty="0"/>
              <a:t>Program Debugging.</a:t>
            </a:r>
            <a:endParaRPr lang="ja-JP" alt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037936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25" descr="A picture containing cable, connector, red">
            <a:extLst>
              <a:ext uri="{FF2B5EF4-FFF2-40B4-BE49-F238E27FC236}">
                <a16:creationId xmlns:a16="http://schemas.microsoft.com/office/drawing/2014/main" id="{62BA7BC3-92EE-1A48-9C9C-3DB49A92B73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DE8458-290E-F74E-88EF-CC9B0D626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/>
          <a:stretch/>
        </p:blipFill>
        <p:spPr>
          <a:xfrm>
            <a:off x="4419600" y="1911927"/>
            <a:ext cx="7772400" cy="494607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B1537400-0358-1343-B656-C2349896C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4360" y="6070600"/>
            <a:ext cx="848217" cy="787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Oval 22">
            <a:extLst>
              <a:ext uri="{FF2B5EF4-FFF2-40B4-BE49-F238E27FC236}">
                <a16:creationId xmlns:a16="http://schemas.microsoft.com/office/drawing/2014/main" id="{B41DA7E1-048D-BF4A-8246-F0AB8C788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6150843" y="2338331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6C58813B-26BB-8549-A635-0966C79A0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361737" y="1896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CC38B3-E784-6745-B78F-8AB1641B6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65264" y="5380271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A75E66-4D82-114E-B2C1-2D90AA8B9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796401" y="1874737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12209" y="3530253"/>
            <a:ext cx="6049528" cy="2826095"/>
          </a:xfrm>
        </p:spPr>
        <p:txBody>
          <a:bodyPr>
            <a:normAutofit/>
          </a:bodyPr>
          <a:lstStyle/>
          <a:p>
            <a:r>
              <a:rPr lang="en-US" dirty="0"/>
              <a:t>To begin building our program we need to first lay the foundation.</a:t>
            </a:r>
          </a:p>
          <a:p>
            <a:r>
              <a:rPr lang="en-US" dirty="0"/>
              <a:t>In the foundation we will create a wireframe and UML diagram to understand the requirements of our project.</a:t>
            </a:r>
            <a:endParaRPr lang="ja-JP" alt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the Foundation of our Project</a:t>
            </a:r>
          </a:p>
        </p:txBody>
      </p:sp>
    </p:spTree>
    <p:extLst>
      <p:ext uri="{BB962C8B-B14F-4D97-AF65-F5344CB8AC3E}">
        <p14:creationId xmlns:p14="http://schemas.microsoft.com/office/powerpoint/2010/main" val="383958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build from Wireframe Diagram: Part 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EB3604-BE18-4F03-6E52-82B1E4DEF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950" y="1588798"/>
            <a:ext cx="5009024" cy="3676052"/>
          </a:xfrm>
          <a:prstGeom prst="rect">
            <a:avLst/>
          </a:prstGeom>
        </p:spPr>
      </p:pic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589D9B7F-797B-DA75-691E-D30B9CCD399C}"/>
              </a:ext>
            </a:extLst>
          </p:cNvPr>
          <p:cNvSpPr txBox="1">
            <a:spLocks/>
          </p:cNvSpPr>
          <p:nvPr/>
        </p:nvSpPr>
        <p:spPr>
          <a:xfrm>
            <a:off x="826230" y="1455136"/>
            <a:ext cx="4862614" cy="4495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first step is to lay the foundation of our design.</a:t>
            </a:r>
          </a:p>
          <a:p>
            <a:r>
              <a:rPr lang="en-US" dirty="0"/>
              <a:t>To do this we have created a layout of our GUI design in Visio Wireframe.</a:t>
            </a:r>
          </a:p>
          <a:p>
            <a:r>
              <a:rPr lang="en-US" dirty="0"/>
              <a:t>This design displays what our first tab “Welcome” should look like.  </a:t>
            </a:r>
          </a:p>
          <a:p>
            <a:r>
              <a:rPr lang="en-US" dirty="0"/>
              <a:t>This tab will be responsible for allowing the user to choose between a gravel or grass yard. </a:t>
            </a:r>
          </a:p>
        </p:txBody>
      </p:sp>
    </p:spTree>
    <p:extLst>
      <p:ext uri="{BB962C8B-B14F-4D97-AF65-F5344CB8AC3E}">
        <p14:creationId xmlns:p14="http://schemas.microsoft.com/office/powerpoint/2010/main" val="2945927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430534"/>
            <a:ext cx="4862614" cy="44957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second step is to create a layout of our second tab “Information”.</a:t>
            </a:r>
          </a:p>
          <a:p>
            <a:r>
              <a:rPr lang="en-US" dirty="0"/>
              <a:t>This tab is responsible for letting the customer input their information and create an order for landscaping.</a:t>
            </a:r>
          </a:p>
          <a:p>
            <a:r>
              <a:rPr lang="en-US" dirty="0"/>
              <a:t>The tab will give the customer a Summary of their order and details in a Text Area located on the right, before they submit their order.</a:t>
            </a:r>
          </a:p>
          <a:p>
            <a:r>
              <a:rPr lang="en-US" dirty="0"/>
              <a:t>It will also give the customer a chance to cancel the information they have chosen to input.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build from Wireframe Diagram: Part 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BA7FFE-E886-269F-8CC8-31E220167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6576" y="1594533"/>
            <a:ext cx="5417771" cy="383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6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The third step is to add our third tab “Customer List”.</a:t>
            </a:r>
          </a:p>
          <a:p>
            <a:r>
              <a:rPr lang="en-US" dirty="0"/>
              <a:t>This tab will be responsible for displaying customer information and details. </a:t>
            </a:r>
          </a:p>
          <a:p>
            <a:r>
              <a:rPr lang="en-US" dirty="0"/>
              <a:t>It will also be responsible for deleting customer orders.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build from Wireframe Diagram: Part III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4BF2F4-CB08-C542-5CFC-0E7B41F6F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085" y="1551894"/>
            <a:ext cx="5130754" cy="374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984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The final step in creating the layout of our project is to create a UML Diagram.</a:t>
            </a:r>
          </a:p>
          <a:p>
            <a:r>
              <a:rPr lang="en-US" dirty="0"/>
              <a:t>This diagram details what we will need for our project. </a:t>
            </a:r>
          </a:p>
          <a:p>
            <a:r>
              <a:rPr lang="en-US" dirty="0"/>
              <a:t>What information we may need from the customer.</a:t>
            </a:r>
          </a:p>
          <a:p>
            <a:r>
              <a:rPr lang="en-US" dirty="0"/>
              <a:t>What information we need to read, write, and extract from our database.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build from Wireframe Diagram: Part IV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F86D27-DF2F-DE3D-BBF0-A04D98E5F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221" y="1966369"/>
            <a:ext cx="5420481" cy="309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121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25" descr="A picture containing cable, connector, red">
            <a:extLst>
              <a:ext uri="{FF2B5EF4-FFF2-40B4-BE49-F238E27FC236}">
                <a16:creationId xmlns:a16="http://schemas.microsoft.com/office/drawing/2014/main" id="{62BA7BC3-92EE-1A48-9C9C-3DB49A92B73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DE8458-290E-F74E-88EF-CC9B0D626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/>
          <a:stretch/>
        </p:blipFill>
        <p:spPr>
          <a:xfrm>
            <a:off x="4419600" y="1911927"/>
            <a:ext cx="7772400" cy="494607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B1537400-0358-1343-B656-C2349896C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4360" y="6070600"/>
            <a:ext cx="848217" cy="787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Oval 22">
            <a:extLst>
              <a:ext uri="{FF2B5EF4-FFF2-40B4-BE49-F238E27FC236}">
                <a16:creationId xmlns:a16="http://schemas.microsoft.com/office/drawing/2014/main" id="{B41DA7E1-048D-BF4A-8246-F0AB8C788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6150843" y="2338331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6C58813B-26BB-8549-A635-0966C79A0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361737" y="1896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CC38B3-E784-6745-B78F-8AB1641B6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65264" y="5380271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A75E66-4D82-114E-B2C1-2D90AA8B9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796401" y="1874737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12209" y="3530253"/>
            <a:ext cx="6049528" cy="2826095"/>
          </a:xfrm>
        </p:spPr>
        <p:txBody>
          <a:bodyPr>
            <a:normAutofit/>
          </a:bodyPr>
          <a:lstStyle/>
          <a:p>
            <a:r>
              <a:rPr lang="en-US" dirty="0"/>
              <a:t>Now that we have laid the foundation of our program, it is time to begin building.</a:t>
            </a:r>
          </a:p>
          <a:p>
            <a:r>
              <a:rPr lang="en-US" altLang="ja-JP" dirty="0"/>
              <a:t>In this section we focus on creating the GUI </a:t>
            </a:r>
            <a:r>
              <a:rPr lang="en-US" altLang="ja-JP" dirty="0" err="1"/>
              <a:t>Jframes</a:t>
            </a:r>
            <a:r>
              <a:rPr lang="en-US" altLang="ja-JP" dirty="0"/>
              <a:t> and adding the necessary label, text, buttons, and text areas. </a:t>
            </a:r>
          </a:p>
          <a:p>
            <a:r>
              <a:rPr lang="en-US" altLang="ja-JP" dirty="0"/>
              <a:t>We also get our code ready to intake customer input and display customer information.</a:t>
            </a:r>
            <a:endParaRPr lang="ja-JP" alt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GUI in Apache </a:t>
            </a:r>
            <a:r>
              <a:rPr lang="en-US" dirty="0" err="1"/>
              <a:t>Netbeans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847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Let’s start by creating the Landscaping class.</a:t>
            </a:r>
          </a:p>
          <a:p>
            <a:r>
              <a:rPr lang="en-US" dirty="0"/>
              <a:t>This class will create our </a:t>
            </a:r>
            <a:r>
              <a:rPr lang="en-US" dirty="0" err="1"/>
              <a:t>DefaultListModel</a:t>
            </a:r>
            <a:r>
              <a:rPr lang="en-US" dirty="0"/>
              <a:t> based on our Customer components</a:t>
            </a:r>
          </a:p>
          <a:p>
            <a:r>
              <a:rPr lang="en-US" dirty="0"/>
              <a:t>Set the square foot cost for grass and gravel</a:t>
            </a:r>
          </a:p>
          <a:p>
            <a:r>
              <a:rPr lang="en-US" dirty="0"/>
              <a:t>Set the location of our GUI frame</a:t>
            </a:r>
          </a:p>
          <a:p>
            <a:r>
              <a:rPr lang="en-US" dirty="0"/>
              <a:t>Call the components to action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Input and Output: Part 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34892" y="0"/>
            <a:ext cx="5553075" cy="686235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90B835-62A5-A9A6-FB23-BFB203B0F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746" y="1681182"/>
            <a:ext cx="5141365" cy="328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50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This Information GUI tab will be responsible for the input of customer order information.</a:t>
            </a:r>
          </a:p>
          <a:p>
            <a:r>
              <a:rPr lang="en-US" dirty="0"/>
              <a:t>It will also be responsible for Displaying the summary of the customers input order. </a:t>
            </a:r>
          </a:p>
          <a:p>
            <a:r>
              <a:rPr lang="en-US" dirty="0"/>
              <a:t>To do this we have defined our attributes, behaviors, and set up the Customer components.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Input and Output: Part 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34892" y="0"/>
            <a:ext cx="5553075" cy="686235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AF120C-52E7-5FA2-30C9-5BD98CE58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635" y="38537"/>
            <a:ext cx="3451795" cy="25702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FF955C-02CA-E1D5-60CF-25A8D78DF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4428" y="4719460"/>
            <a:ext cx="4293999" cy="21875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22EB93-90B0-040D-3F59-CED878F3FA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4429" y="2608811"/>
            <a:ext cx="4293999" cy="211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99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 fontScale="92500"/>
          </a:bodyPr>
          <a:lstStyle/>
          <a:p>
            <a:r>
              <a:rPr lang="en-US" dirty="0"/>
              <a:t>When a customer creates an order, we need to be able to intake the information given and validate that information.</a:t>
            </a:r>
          </a:p>
          <a:p>
            <a:r>
              <a:rPr lang="en-US" dirty="0"/>
              <a:t>Here we take the input for width and length of their yard and calculate the cost based on the set price per square foot.</a:t>
            </a:r>
          </a:p>
          <a:p>
            <a:r>
              <a:rPr lang="en-US" dirty="0"/>
              <a:t>We also create a customer listing that gathers their name, address, width, and length of yard, to output to the “Summary” text area before submission.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Input and Output: Part III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34892" y="0"/>
            <a:ext cx="5553075" cy="686235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1497C7-FB1A-C478-D1C7-7EAF83FD5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19" y="323934"/>
            <a:ext cx="5348419" cy="20187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E29210-0547-ABBC-26AD-BAE5344C5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218" y="2356116"/>
            <a:ext cx="5348419" cy="33982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C4C035-7F9A-AFEA-02DA-866269DBF9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218" y="5754394"/>
            <a:ext cx="5348419" cy="98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96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In this portion we have defined our getters and setters, collected the user input, and now we will display the collected information for the user before order submission.</a:t>
            </a:r>
          </a:p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Input and Output: Part IV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60E83C-DA52-39DD-67F4-504B09A4A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958" y="626432"/>
            <a:ext cx="3319649" cy="29433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D4D6B7-C6CA-B894-478E-D92B668BB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2958" y="3661371"/>
            <a:ext cx="3319649" cy="2732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185B21-428B-F44C-6D5D-53D16C88B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8574" y="160484"/>
            <a:ext cx="2233426" cy="22816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9B17BF-7C14-F3E9-8415-D2894D1752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8574" y="2442146"/>
            <a:ext cx="2233426" cy="25398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B3DF75-FD68-96C2-F3AC-25D00FA675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8574" y="4982045"/>
            <a:ext cx="2233426" cy="187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81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After gathering all the information from users, we must validate that each field has met requirements.</a:t>
            </a:r>
          </a:p>
          <a:p>
            <a:r>
              <a:rPr lang="en-US" dirty="0"/>
              <a:t>To do this we have created a private Boolean named </a:t>
            </a:r>
            <a:r>
              <a:rPr lang="en-US" dirty="0" err="1"/>
              <a:t>validateInput</a:t>
            </a:r>
            <a:r>
              <a:rPr lang="en-US" dirty="0"/>
              <a:t>()</a:t>
            </a:r>
          </a:p>
          <a:p>
            <a:r>
              <a:rPr lang="en-US" dirty="0"/>
              <a:t>This will take the given input from each text field and assess the contents.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Input and Output: Part V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38626" y="-4352"/>
            <a:ext cx="5553374" cy="686235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B637B9-D860-4649-0745-78B90E147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5798" y="65811"/>
            <a:ext cx="5279852" cy="3429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512D36-F736-6D6A-1668-EF72E452A2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5797" y="3494811"/>
            <a:ext cx="5279852" cy="311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50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Each assessment is set up with a try-catch.</a:t>
            </a:r>
          </a:p>
          <a:p>
            <a:r>
              <a:rPr lang="en-US" dirty="0"/>
              <a:t>These try-catches will throw errors when input is missing, or incorrect characters are entered.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Input and Output: Part V Cont.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38626" y="-4352"/>
            <a:ext cx="5553374" cy="6862352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404BC1-6259-8B91-50BD-4F906C2D5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263" y="59870"/>
            <a:ext cx="4482099" cy="25349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EBC935-231C-474F-36EA-14D396A94D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4263" y="2594862"/>
            <a:ext cx="4482099" cy="23154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AB6CC05-BBCB-A7DA-A984-D529D1B6EA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4264" y="4873552"/>
            <a:ext cx="4482098" cy="189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64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Once the customer is satisfied with their inputs, they will: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Select the “Submit Order” button.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This button will call a reusable function (</a:t>
            </a:r>
            <a:r>
              <a:rPr lang="en-US" dirty="0" err="1"/>
              <a:t>submitOrder</a:t>
            </a:r>
            <a:r>
              <a:rPr lang="en-US" dirty="0"/>
              <a:t>()).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This function will gather the information, test the information for validation or “true” input.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Throw an exception when errors occur.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And if no errors, clear the screen for the next order.</a:t>
            </a:r>
          </a:p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Input and Output: Part VI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F3A8EF-C321-3596-17C3-B8B67FBDD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698" y="1318542"/>
            <a:ext cx="4809527" cy="3915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6B3F5A-BFB2-346E-985C-2BF17C79C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698" y="5234098"/>
            <a:ext cx="4809527" cy="14643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EA957B-BC1A-2641-6576-C64406B1F7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0698" y="277240"/>
            <a:ext cx="4809527" cy="98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52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25" descr="A picture containing cable, connector, red">
            <a:extLst>
              <a:ext uri="{FF2B5EF4-FFF2-40B4-BE49-F238E27FC236}">
                <a16:creationId xmlns:a16="http://schemas.microsoft.com/office/drawing/2014/main" id="{62BA7BC3-92EE-1A48-9C9C-3DB49A92B73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DE8458-290E-F74E-88EF-CC9B0D626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/>
          <a:stretch/>
        </p:blipFill>
        <p:spPr>
          <a:xfrm>
            <a:off x="4419600" y="1911927"/>
            <a:ext cx="7772400" cy="494607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B1537400-0358-1343-B656-C2349896C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4360" y="6070600"/>
            <a:ext cx="848217" cy="787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Oval 22">
            <a:extLst>
              <a:ext uri="{FF2B5EF4-FFF2-40B4-BE49-F238E27FC236}">
                <a16:creationId xmlns:a16="http://schemas.microsoft.com/office/drawing/2014/main" id="{B41DA7E1-048D-BF4A-8246-F0AB8C788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6150843" y="2338331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6C58813B-26BB-8549-A635-0966C79A0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361737" y="1896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CC38B3-E784-6745-B78F-8AB1641B6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65264" y="5380271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A75E66-4D82-114E-B2C1-2D90AA8B9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796401" y="1874737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12209" y="3530253"/>
            <a:ext cx="6049528" cy="2826095"/>
          </a:xfrm>
        </p:spPr>
        <p:txBody>
          <a:bodyPr>
            <a:normAutofit/>
          </a:bodyPr>
          <a:lstStyle/>
          <a:p>
            <a:r>
              <a:rPr lang="en-US" dirty="0"/>
              <a:t>We have created the foundation and begun working on building the GUI.</a:t>
            </a:r>
          </a:p>
          <a:p>
            <a:r>
              <a:rPr lang="en-US" dirty="0"/>
              <a:t>Now it is time for us to implement more advanced methods and functions to correspond with our program.</a:t>
            </a:r>
          </a:p>
          <a:p>
            <a:r>
              <a:rPr lang="en-US" altLang="ja-JP" dirty="0"/>
              <a:t>The advances include radio buttons, menus, images, and icons.</a:t>
            </a:r>
            <a:endParaRPr lang="ja-JP" alt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Use of Advanced Controls</a:t>
            </a:r>
          </a:p>
        </p:txBody>
      </p:sp>
    </p:spTree>
    <p:extLst>
      <p:ext uri="{BB962C8B-B14F-4D97-AF65-F5344CB8AC3E}">
        <p14:creationId xmlns:p14="http://schemas.microsoft.com/office/powerpoint/2010/main" val="1564390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first step was to create a GUI </a:t>
            </a:r>
            <a:r>
              <a:rPr lang="en-US" dirty="0" err="1"/>
              <a:t>Jframe</a:t>
            </a:r>
            <a:r>
              <a:rPr lang="en-US" dirty="0"/>
              <a:t> consisting of the needed elements. These elements included:</a:t>
            </a:r>
          </a:p>
          <a:p>
            <a:r>
              <a:rPr lang="en-US" dirty="0"/>
              <a:t>Menu Bar – File, and Order</a:t>
            </a:r>
          </a:p>
          <a:p>
            <a:r>
              <a:rPr lang="en-US" dirty="0"/>
              <a:t>Submenus – File &gt; Exit, Order &gt; Submit Order &gt; Reset</a:t>
            </a:r>
          </a:p>
          <a:p>
            <a:r>
              <a:rPr lang="en-US" dirty="0"/>
              <a:t>Tab Bar – Information, Customer List, and Welcome</a:t>
            </a:r>
          </a:p>
          <a:p>
            <a:r>
              <a:rPr lang="en-US" dirty="0"/>
              <a:t>The Company Title and Text Labels</a:t>
            </a:r>
          </a:p>
          <a:p>
            <a:r>
              <a:rPr lang="en-US" dirty="0"/>
              <a:t>The corresponding Radio Buttons, and general Buttons.</a:t>
            </a:r>
          </a:p>
          <a:p>
            <a:r>
              <a:rPr lang="en-US" dirty="0"/>
              <a:t>The Icons (images)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30227"/>
            <a:ext cx="5127683" cy="583800"/>
          </a:xfrm>
        </p:spPr>
        <p:txBody>
          <a:bodyPr/>
          <a:lstStyle/>
          <a:p>
            <a:r>
              <a:rPr lang="en-US" dirty="0"/>
              <a:t>Advanced GUI Controls: Part 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0FDC52-C447-7F74-94F2-5BD98EC47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998" y="1638142"/>
            <a:ext cx="4358927" cy="322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4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The default image or icon is set to a dirt jpg. </a:t>
            </a:r>
          </a:p>
          <a:p>
            <a:r>
              <a:rPr lang="en-US" dirty="0"/>
              <a:t>If the Radio Button for grass is selected an </a:t>
            </a:r>
            <a:r>
              <a:rPr lang="en-US" dirty="0" err="1"/>
              <a:t>ActionPerformed</a:t>
            </a:r>
            <a:r>
              <a:rPr lang="en-US" dirty="0"/>
              <a:t> function is called to switch the Icon to a grass jpg.</a:t>
            </a:r>
          </a:p>
          <a:p>
            <a:r>
              <a:rPr lang="en-US" dirty="0"/>
              <a:t>If the gravel Radio Button is selected an </a:t>
            </a:r>
            <a:r>
              <a:rPr lang="en-US" dirty="0" err="1"/>
              <a:t>ActionPerformed</a:t>
            </a:r>
            <a:r>
              <a:rPr lang="en-US" dirty="0"/>
              <a:t> function is called to change the icon to a gravel jpg.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59" y="259533"/>
            <a:ext cx="5391092" cy="583800"/>
          </a:xfrm>
        </p:spPr>
        <p:txBody>
          <a:bodyPr/>
          <a:lstStyle/>
          <a:p>
            <a:r>
              <a:rPr lang="en-US" dirty="0"/>
              <a:t>Advanced GUI Controls: Part 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1" y="-4352"/>
            <a:ext cx="6096000" cy="6862352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90C619-3797-6D40-691E-4BF91CEAD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005" y="657311"/>
            <a:ext cx="3084843" cy="22435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9C6FCF-0E02-AFEC-0DAD-597218B9C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657311"/>
            <a:ext cx="2987299" cy="22426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7E9061-AEED-2D68-29EF-8AB037BCD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7032" y="3159125"/>
            <a:ext cx="5553937" cy="34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90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 fontScale="92500"/>
          </a:bodyPr>
          <a:lstStyle/>
          <a:p>
            <a:r>
              <a:rPr lang="en-US" dirty="0"/>
              <a:t>The button requests “Next” and “Reset” were given </a:t>
            </a:r>
            <a:r>
              <a:rPr lang="en-US" dirty="0" err="1"/>
              <a:t>ActionPerformed</a:t>
            </a:r>
            <a:r>
              <a:rPr lang="en-US" dirty="0"/>
              <a:t> requests as well.</a:t>
            </a:r>
          </a:p>
          <a:p>
            <a:r>
              <a:rPr lang="en-US" dirty="0"/>
              <a:t>Each </a:t>
            </a:r>
            <a:r>
              <a:rPr lang="en-US" dirty="0" err="1"/>
              <a:t>ActionPerformed</a:t>
            </a:r>
            <a:r>
              <a:rPr lang="en-US" dirty="0"/>
              <a:t> was given a specific set of instructions to follow.</a:t>
            </a:r>
          </a:p>
          <a:p>
            <a:r>
              <a:rPr lang="en-US" dirty="0"/>
              <a:t>The Reset button simple calls a reusable function reset() that clears the screen and resets the data for new input.</a:t>
            </a:r>
          </a:p>
          <a:p>
            <a:r>
              <a:rPr lang="en-US" dirty="0"/>
              <a:t>We will also throw and error if a selection is not made before selecting the “Next” button.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59" y="259533"/>
            <a:ext cx="5391092" cy="583800"/>
          </a:xfrm>
        </p:spPr>
        <p:txBody>
          <a:bodyPr/>
          <a:lstStyle/>
          <a:p>
            <a:r>
              <a:rPr lang="en-US" dirty="0"/>
              <a:t>Advanced GUI Controls: Part III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1" y="-4352"/>
            <a:ext cx="6096000" cy="6862352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90C619-3797-6D40-691E-4BF91CEAD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58" y="144755"/>
            <a:ext cx="3084843" cy="22435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9C6FCF-0E02-AFEC-0DAD-597218B9C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3848" y="145654"/>
            <a:ext cx="2987299" cy="22426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1D0E12-D9F1-FD24-D97A-9BE9B9CF6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0327" y="2388278"/>
            <a:ext cx="5611493" cy="15727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47CC14-2234-99D9-4AEF-D56F8D1393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0328" y="4734599"/>
            <a:ext cx="5611492" cy="20926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88908F-595A-098A-3C57-2790E8E9F8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0327" y="3961035"/>
            <a:ext cx="5611493" cy="74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69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25" descr="A picture containing cable, connector, red">
            <a:extLst>
              <a:ext uri="{FF2B5EF4-FFF2-40B4-BE49-F238E27FC236}">
                <a16:creationId xmlns:a16="http://schemas.microsoft.com/office/drawing/2014/main" id="{62BA7BC3-92EE-1A48-9C9C-3DB49A92B73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DE8458-290E-F74E-88EF-CC9B0D626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/>
          <a:stretch/>
        </p:blipFill>
        <p:spPr>
          <a:xfrm>
            <a:off x="4419600" y="1911927"/>
            <a:ext cx="7772400" cy="494607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B1537400-0358-1343-B656-C2349896C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4360" y="6070600"/>
            <a:ext cx="848217" cy="787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Oval 22">
            <a:extLst>
              <a:ext uri="{FF2B5EF4-FFF2-40B4-BE49-F238E27FC236}">
                <a16:creationId xmlns:a16="http://schemas.microsoft.com/office/drawing/2014/main" id="{B41DA7E1-048D-BF4A-8246-F0AB8C788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6150843" y="2338331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6C58813B-26BB-8549-A635-0966C79A0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361737" y="1896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CC38B3-E784-6745-B78F-8AB1641B6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65264" y="5380271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A75E66-4D82-114E-B2C1-2D90AA8B9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796401" y="1874737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12209" y="3530253"/>
            <a:ext cx="6049528" cy="2826095"/>
          </a:xfrm>
        </p:spPr>
        <p:txBody>
          <a:bodyPr>
            <a:normAutofit/>
          </a:bodyPr>
          <a:lstStyle/>
          <a:p>
            <a:r>
              <a:rPr lang="en-US" dirty="0"/>
              <a:t>We have built the foundation and begun building the general program.</a:t>
            </a:r>
          </a:p>
          <a:p>
            <a:r>
              <a:rPr lang="en-US" altLang="ja-JP" dirty="0"/>
              <a:t>Now the fun part of taking all the user input and creating our customer lists.</a:t>
            </a:r>
          </a:p>
          <a:p>
            <a:r>
              <a:rPr lang="en-US" altLang="ja-JP" dirty="0"/>
              <a:t>We will do this by using </a:t>
            </a:r>
            <a:r>
              <a:rPr lang="en-US" altLang="ja-JP" dirty="0" err="1"/>
              <a:t>ArrayLists</a:t>
            </a:r>
            <a:r>
              <a:rPr lang="en-US" altLang="ja-JP" dirty="0"/>
              <a:t> and </a:t>
            </a:r>
            <a:r>
              <a:rPr lang="en-US" altLang="ja-JP" dirty="0" err="1"/>
              <a:t>Jlists</a:t>
            </a:r>
            <a:r>
              <a:rPr lang="en-US" altLang="ja-JP" dirty="0"/>
              <a:t>.</a:t>
            </a:r>
            <a:endParaRPr lang="ja-JP" alt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ArrayLists</a:t>
            </a:r>
            <a:r>
              <a:rPr lang="en-US" dirty="0"/>
              <a:t>, Tabs, and </a:t>
            </a:r>
            <a:r>
              <a:rPr lang="en-US" dirty="0" err="1"/>
              <a:t>Jlist</a:t>
            </a:r>
            <a:r>
              <a:rPr lang="en-US" dirty="0"/>
              <a:t> Controls</a:t>
            </a:r>
          </a:p>
        </p:txBody>
      </p:sp>
    </p:spTree>
    <p:extLst>
      <p:ext uri="{BB962C8B-B14F-4D97-AF65-F5344CB8AC3E}">
        <p14:creationId xmlns:p14="http://schemas.microsoft.com/office/powerpoint/2010/main" val="1016398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6230" y="1467438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The customer list is responsible for reading and writing the customers input into text areas for Customer List and Customer Details.</a:t>
            </a:r>
          </a:p>
          <a:p>
            <a:r>
              <a:rPr lang="en-US" dirty="0"/>
              <a:t>This page is also responsible for loading customer data and deleting customer data.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ArrayLists</a:t>
            </a:r>
            <a:r>
              <a:rPr lang="en-US" dirty="0"/>
              <a:t>, Tabs, and </a:t>
            </a:r>
            <a:r>
              <a:rPr lang="en-US" dirty="0" err="1"/>
              <a:t>Jlist</a:t>
            </a:r>
            <a:r>
              <a:rPr lang="en-US" dirty="0"/>
              <a:t> Controls: Part 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2D08B7-5B10-27F6-8117-0B2E52DB6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063" y="1562227"/>
            <a:ext cx="5260798" cy="372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297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ArrayLists</a:t>
            </a:r>
            <a:r>
              <a:rPr lang="en-US" dirty="0"/>
              <a:t>, Tabs, and </a:t>
            </a:r>
            <a:r>
              <a:rPr lang="en-US" dirty="0" err="1"/>
              <a:t>Jlist</a:t>
            </a:r>
            <a:r>
              <a:rPr lang="en-US" dirty="0"/>
              <a:t> Controls: Part 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D6130F-5814-ACDB-BF6A-0CA4E174C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601" y="844688"/>
            <a:ext cx="4905722" cy="37503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C4A5BC-4FC6-97E7-F640-AC2B87931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599" y="4677070"/>
            <a:ext cx="4905723" cy="1223474"/>
          </a:xfrm>
          <a:prstGeom prst="rect">
            <a:avLst/>
          </a:prstGeom>
        </p:spPr>
      </p:pic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91DB1FD1-868F-E0FA-5FF5-D567294B3A5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6332" y="1459546"/>
            <a:ext cx="4862512" cy="4495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To display the customers information, we are compiling an </a:t>
            </a:r>
            <a:r>
              <a:rPr lang="en-US" dirty="0" err="1"/>
              <a:t>ArrayList</a:t>
            </a:r>
            <a:r>
              <a:rPr lang="en-US" dirty="0"/>
              <a:t> that’s throws an </a:t>
            </a:r>
            <a:r>
              <a:rPr lang="en-US" dirty="0" err="1"/>
              <a:t>SQLException</a:t>
            </a:r>
            <a:r>
              <a:rPr lang="en-US" dirty="0"/>
              <a:t> when an error occurs. This improves the integrity and security of our data and system.</a:t>
            </a:r>
          </a:p>
          <a:p>
            <a:r>
              <a:rPr lang="en-US" dirty="0"/>
              <a:t>Steps taken include: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Creating the </a:t>
            </a:r>
            <a:r>
              <a:rPr lang="en-US" dirty="0" err="1"/>
              <a:t>ArrayList</a:t>
            </a:r>
            <a:r>
              <a:rPr lang="en-US" dirty="0"/>
              <a:t> to work with our Customer class.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Connecting to the Database (SQL) –Database comes later.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Create the customer object and load the attributes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Add the Order to the list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Close the connection – Close the connection we will add to the database.</a:t>
            </a:r>
          </a:p>
        </p:txBody>
      </p:sp>
    </p:spTree>
    <p:extLst>
      <p:ext uri="{BB962C8B-B14F-4D97-AF65-F5344CB8AC3E}">
        <p14:creationId xmlns:p14="http://schemas.microsoft.com/office/powerpoint/2010/main" val="1378105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557648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We created a separate function that can be called whenever needed (</a:t>
            </a:r>
            <a:r>
              <a:rPr lang="en-US" dirty="0" err="1"/>
              <a:t>loadCustomers</a:t>
            </a:r>
            <a:r>
              <a:rPr lang="en-US" dirty="0"/>
              <a:t>).</a:t>
            </a:r>
          </a:p>
          <a:p>
            <a:r>
              <a:rPr lang="en-US" dirty="0"/>
              <a:t>Next, we must gather the data the customer has loaded into the text field areas.</a:t>
            </a:r>
          </a:p>
          <a:p>
            <a:r>
              <a:rPr lang="en-US" dirty="0"/>
              <a:t>Then, the data will be copied over to the </a:t>
            </a:r>
            <a:r>
              <a:rPr lang="en-US" dirty="0" err="1"/>
              <a:t>DefaultListModel</a:t>
            </a:r>
            <a:r>
              <a:rPr lang="en-US" dirty="0"/>
              <a:t> for display.</a:t>
            </a:r>
          </a:p>
          <a:p>
            <a:r>
              <a:rPr lang="en-US" dirty="0"/>
              <a:t>Any errors, or invalidation, will throw an exception.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ArrayLists</a:t>
            </a:r>
            <a:r>
              <a:rPr lang="en-US" dirty="0"/>
              <a:t>, Tabs, and </a:t>
            </a:r>
            <a:r>
              <a:rPr lang="en-US" dirty="0" err="1"/>
              <a:t>Jlist</a:t>
            </a:r>
            <a:r>
              <a:rPr lang="en-US" dirty="0"/>
              <a:t> Controls: Part III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2454B0-987F-EA1D-6852-11B4A943F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2455" y="2042108"/>
            <a:ext cx="5026014" cy="29445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1FC378-A88B-BC13-B8FF-DFB891DA2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2456" y="1226034"/>
            <a:ext cx="5026014" cy="77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47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The “Delete Customer” button performs an </a:t>
            </a:r>
            <a:r>
              <a:rPr lang="en-US" dirty="0" err="1"/>
              <a:t>ActionPerformed</a:t>
            </a:r>
            <a:r>
              <a:rPr lang="en-US" dirty="0"/>
              <a:t> method to:</a:t>
            </a:r>
          </a:p>
          <a:p>
            <a:r>
              <a:rPr lang="en-US" dirty="0"/>
              <a:t>Gather information tied to the selection</a:t>
            </a:r>
          </a:p>
          <a:p>
            <a:r>
              <a:rPr lang="en-US" dirty="0"/>
              <a:t>Remove the information</a:t>
            </a:r>
          </a:p>
          <a:p>
            <a:r>
              <a:rPr lang="en-US" dirty="0"/>
              <a:t>Throw an exception when an error has occurred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ArrayLists</a:t>
            </a:r>
            <a:r>
              <a:rPr lang="en-US" dirty="0"/>
              <a:t>, Tabs, and </a:t>
            </a:r>
            <a:r>
              <a:rPr lang="en-US" dirty="0" err="1"/>
              <a:t>Jlist</a:t>
            </a:r>
            <a:r>
              <a:rPr lang="en-US" dirty="0"/>
              <a:t> Controls: Part IV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2D08B7-5B10-27F6-8117-0B2E52DB6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584" y="57558"/>
            <a:ext cx="4123755" cy="308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A7CF52-C42E-1713-4439-1F1CA7073D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0436" y="3209000"/>
            <a:ext cx="5050050" cy="313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58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25" descr="A picture containing cable, connector, red">
            <a:extLst>
              <a:ext uri="{FF2B5EF4-FFF2-40B4-BE49-F238E27FC236}">
                <a16:creationId xmlns:a16="http://schemas.microsoft.com/office/drawing/2014/main" id="{62BA7BC3-92EE-1A48-9C9C-3DB49A92B73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DE8458-290E-F74E-88EF-CC9B0D626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/>
          <a:stretch/>
        </p:blipFill>
        <p:spPr>
          <a:xfrm>
            <a:off x="4419600" y="1911927"/>
            <a:ext cx="7772400" cy="494607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B1537400-0358-1343-B656-C2349896C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4360" y="6070600"/>
            <a:ext cx="848217" cy="787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Oval 22">
            <a:extLst>
              <a:ext uri="{FF2B5EF4-FFF2-40B4-BE49-F238E27FC236}">
                <a16:creationId xmlns:a16="http://schemas.microsoft.com/office/drawing/2014/main" id="{B41DA7E1-048D-BF4A-8246-F0AB8C788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6150843" y="2338331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6C58813B-26BB-8549-A635-0966C79A0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361737" y="1896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CC38B3-E784-6745-B78F-8AB1641B6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65264" y="5380271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A75E66-4D82-114E-B2C1-2D90AA8B9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796401" y="1874737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12209" y="3530253"/>
            <a:ext cx="6049528" cy="2826095"/>
          </a:xfrm>
        </p:spPr>
        <p:txBody>
          <a:bodyPr>
            <a:normAutofit/>
          </a:bodyPr>
          <a:lstStyle/>
          <a:p>
            <a:r>
              <a:rPr lang="en-US" dirty="0"/>
              <a:t>We have built the framework (GUI), we have gathered the collected user input, we have created our </a:t>
            </a:r>
            <a:r>
              <a:rPr lang="en-US" dirty="0" err="1"/>
              <a:t>ArrayList</a:t>
            </a:r>
            <a:r>
              <a:rPr lang="en-US" dirty="0"/>
              <a:t> and </a:t>
            </a:r>
            <a:r>
              <a:rPr lang="en-US" dirty="0" err="1"/>
              <a:t>Jlists</a:t>
            </a:r>
            <a:endParaRPr lang="en-US" dirty="0"/>
          </a:p>
          <a:p>
            <a:r>
              <a:rPr lang="en-US" altLang="ja-JP" dirty="0"/>
              <a:t>Now we need to create a database to read and write to.</a:t>
            </a:r>
            <a:endParaRPr lang="ja-JP" alt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and Writing to Databases</a:t>
            </a:r>
          </a:p>
        </p:txBody>
      </p:sp>
    </p:spTree>
    <p:extLst>
      <p:ext uri="{BB962C8B-B14F-4D97-AF65-F5344CB8AC3E}">
        <p14:creationId xmlns:p14="http://schemas.microsoft.com/office/powerpoint/2010/main" val="9404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Here we have created the connection to the database by:</a:t>
            </a:r>
          </a:p>
          <a:p>
            <a:r>
              <a:rPr lang="en-US" dirty="0"/>
              <a:t>Defining the Database Name</a:t>
            </a:r>
          </a:p>
          <a:p>
            <a:r>
              <a:rPr lang="en-US" dirty="0"/>
              <a:t>Setting the Location of the Database</a:t>
            </a:r>
          </a:p>
          <a:p>
            <a:r>
              <a:rPr lang="en-US" dirty="0"/>
              <a:t>Providing the </a:t>
            </a:r>
            <a:r>
              <a:rPr lang="en-US" dirty="0" err="1"/>
              <a:t>UserName</a:t>
            </a:r>
            <a:endParaRPr lang="en-US" dirty="0"/>
          </a:p>
          <a:p>
            <a:r>
              <a:rPr lang="en-US" dirty="0"/>
              <a:t>Providing the Password –Password has been changed for privacy.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and Writing to Databases: Part 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E66E16-3F89-96C6-64AF-485F772B4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559" y="2319703"/>
            <a:ext cx="4029805" cy="221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71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Here we will gather the information by: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Connection to the Database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Pulling data from the </a:t>
            </a:r>
            <a:r>
              <a:rPr lang="en-US" dirty="0" err="1"/>
              <a:t>ArrayList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Defining the data, we wish to insert into the Database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Executing a </a:t>
            </a:r>
            <a:r>
              <a:rPr lang="en-US" dirty="0" err="1"/>
              <a:t>preparedStatement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Closing the connection to the Database</a:t>
            </a:r>
          </a:p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and Writing to Databases: Part 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682DE1-2535-F8AF-F819-D4464C149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504" y="1373743"/>
            <a:ext cx="4997916" cy="410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97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The “Delete Customer” button performs an </a:t>
            </a:r>
            <a:r>
              <a:rPr lang="en-US" dirty="0" err="1"/>
              <a:t>ActionPerformed</a:t>
            </a:r>
            <a:r>
              <a:rPr lang="en-US" dirty="0"/>
              <a:t> method to: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Connect to the Database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Pull the </a:t>
            </a:r>
            <a:r>
              <a:rPr lang="en-US" dirty="0" err="1"/>
              <a:t>CustomerID</a:t>
            </a:r>
            <a:r>
              <a:rPr lang="en-US" dirty="0"/>
              <a:t> from the database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Delete or remove the data associated with that </a:t>
            </a:r>
            <a:r>
              <a:rPr lang="en-US" dirty="0" err="1"/>
              <a:t>CustomerID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Close the connection to the Database.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and Writing to Databases: Part III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A9F471-7F1E-9A47-881D-588E107D7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412" y="1852121"/>
            <a:ext cx="4242100" cy="32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40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3" y="1266516"/>
            <a:ext cx="4862614" cy="4495765"/>
          </a:xfrm>
        </p:spPr>
        <p:txBody>
          <a:bodyPr>
            <a:normAutofit/>
          </a:bodyPr>
          <a:lstStyle/>
          <a:p>
            <a:r>
              <a:rPr lang="en-US" dirty="0"/>
              <a:t>We have built the program to: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Gather input from users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Output the information to users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Execute calculations for cost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Transfer the data to an SQL database table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Modify data as needed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030AF8A-8228-F343-BEC1-75F9E0089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A85F4D-D366-3C8D-FB59-DEFFD15E1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4832" y="3256495"/>
            <a:ext cx="4380603" cy="33344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C10509-A1C8-3E4B-EA3E-2F87293B1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175" y="207019"/>
            <a:ext cx="4401260" cy="300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49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2627AE97-340B-E245-B9C6-A4E8743E1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Challenges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017211D-9C44-B641-A078-4EA6FEE3BBF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38201" y="2474615"/>
            <a:ext cx="4585854" cy="3093953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The only challenges I came across when working with the GUI is keeping up with the different areas I needed to include code. </a:t>
            </a:r>
          </a:p>
          <a:p>
            <a:r>
              <a:rPr lang="en-US" altLang="ja-JP" dirty="0"/>
              <a:t>It was a challenge to differentiate between what areas needed modified when things were added or removed.</a:t>
            </a:r>
          </a:p>
          <a:p>
            <a:r>
              <a:rPr lang="en-US" altLang="ja-JP" dirty="0"/>
              <a:t>This was made slightly easier by naming components relevant to there functions.</a:t>
            </a:r>
            <a:endParaRPr lang="ja-JP" alt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8F30852-7324-B342-92E6-181AD0A5705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610019" y="2474614"/>
            <a:ext cx="4585854" cy="3093953"/>
          </a:xfrm>
        </p:spPr>
        <p:txBody>
          <a:bodyPr>
            <a:normAutofit/>
          </a:bodyPr>
          <a:lstStyle/>
          <a:p>
            <a:r>
              <a:rPr lang="en-US" dirty="0"/>
              <a:t>SQL is an amazing databank system to work with.</a:t>
            </a:r>
          </a:p>
          <a:p>
            <a:r>
              <a:rPr lang="en-US" dirty="0"/>
              <a:t>I find it quite easy to work with as well.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F657C-79E1-B190-1928-CD6BEF55A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618713"/>
            <a:ext cx="4433046" cy="703135"/>
          </a:xfrm>
        </p:spPr>
        <p:txBody>
          <a:bodyPr/>
          <a:lstStyle/>
          <a:p>
            <a:r>
              <a:rPr lang="en-US" dirty="0"/>
              <a:t>GUI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BD80FA-C9B6-ED28-EB87-3A85D44EFA1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610019" y="1623779"/>
            <a:ext cx="4433046" cy="703135"/>
          </a:xfrm>
        </p:spPr>
        <p:txBody>
          <a:bodyPr/>
          <a:lstStyle/>
          <a:p>
            <a:r>
              <a:rPr lang="en-US" dirty="0"/>
              <a:t>Database</a:t>
            </a:r>
          </a:p>
        </p:txBody>
      </p:sp>
    </p:spTree>
    <p:extLst>
      <p:ext uri="{BB962C8B-B14F-4D97-AF65-F5344CB8AC3E}">
        <p14:creationId xmlns:p14="http://schemas.microsoft.com/office/powerpoint/2010/main" val="190867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2627AE97-340B-E245-B9C6-A4E8743E1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Conclusion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017211D-9C44-B641-A078-4EA6FEE3BBF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38201" y="2474615"/>
            <a:ext cx="4585854" cy="3093953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dirty="0"/>
              <a:t>Building the Java GUI with Apache NetBeans was a very fun experience. With Java being on of the leading industry languages it was interesting to learn different methods and techniques to build this program.</a:t>
            </a:r>
          </a:p>
          <a:p>
            <a:r>
              <a:rPr lang="en-US" altLang="ja-JP" dirty="0"/>
              <a:t>I will be expanding to work with Java not only to build GUIs in ANT but to build in Linux, OS, Android, and Web applications.</a:t>
            </a:r>
            <a:endParaRPr lang="ja-JP" alt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8F30852-7324-B342-92E6-181AD0A5705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932749" y="2474615"/>
            <a:ext cx="4585854" cy="309395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Building, connecting, and revising databases is a skill most employees are looking for when hiring software developers, engineers, analyst, and programmers. To be able to learn and work on this skill has been truly wonderful. </a:t>
            </a:r>
          </a:p>
          <a:p>
            <a:r>
              <a:rPr lang="en-US" dirty="0"/>
              <a:t>I will be continuing to work with databases with Java and other languages.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F657C-79E1-B190-1928-CD6BEF55A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BD80FA-C9B6-ED28-EB87-3A85D44EFA13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Database</a:t>
            </a:r>
          </a:p>
        </p:txBody>
      </p:sp>
    </p:spTree>
    <p:extLst>
      <p:ext uri="{BB962C8B-B14F-4D97-AF65-F5344CB8AC3E}">
        <p14:creationId xmlns:p14="http://schemas.microsoft.com/office/powerpoint/2010/main" val="2076961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B6C32-A61A-4511-A893-C906C3EB8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Skills Obtained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F821308F-1337-4FEE-858F-F0061220BE5C}"/>
              </a:ext>
            </a:extLst>
          </p:cNvPr>
          <p:cNvSpPr txBox="1">
            <a:spLocks/>
          </p:cNvSpPr>
          <p:nvPr/>
        </p:nvSpPr>
        <p:spPr>
          <a:xfrm>
            <a:off x="4197275" y="2124991"/>
            <a:ext cx="3789517" cy="309395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Designing GUI’s in Java </a:t>
            </a:r>
          </a:p>
          <a:p>
            <a:r>
              <a:rPr lang="en-US" altLang="ja-JP" dirty="0"/>
              <a:t>Designing Classes using UML</a:t>
            </a:r>
          </a:p>
          <a:p>
            <a:r>
              <a:rPr lang="en-US" altLang="ja-JP" dirty="0"/>
              <a:t>Using three-tier development</a:t>
            </a:r>
          </a:p>
          <a:p>
            <a:r>
              <a:rPr lang="en-US" altLang="ja-JP" dirty="0"/>
              <a:t>Using Java syntax</a:t>
            </a:r>
          </a:p>
          <a:p>
            <a:r>
              <a:rPr lang="en-US" altLang="ja-JP" dirty="0"/>
              <a:t>Debugging applications</a:t>
            </a:r>
          </a:p>
          <a:p>
            <a:r>
              <a:rPr lang="en-US" altLang="ja-JP" dirty="0"/>
              <a:t>Database implantation</a:t>
            </a: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8365769"/>
      </p:ext>
    </p:extLst>
  </p:cSld>
  <p:clrMapOvr>
    <a:masterClrMapping/>
  </p:clrMapOvr>
</p:sld>
</file>

<file path=ppt/theme/theme1.xml><?xml version="1.0" encoding="utf-8"?>
<a:theme xmlns:a="http://schemas.openxmlformats.org/drawingml/2006/main" name="Bold Tech">
  <a:themeElements>
    <a:clrScheme name="16x9">
      <a:dk1>
        <a:srgbClr val="000000"/>
      </a:dk1>
      <a:lt1>
        <a:srgbClr val="FFFFFF"/>
      </a:lt1>
      <a:dk2>
        <a:srgbClr val="121312"/>
      </a:dk2>
      <a:lt2>
        <a:srgbClr val="FFFFFF"/>
      </a:lt2>
      <a:accent1>
        <a:srgbClr val="EE4036"/>
      </a:accent1>
      <a:accent2>
        <a:srgbClr val="121312"/>
      </a:accent2>
      <a:accent3>
        <a:srgbClr val="A5A5A5"/>
      </a:accent3>
      <a:accent4>
        <a:srgbClr val="252625"/>
      </a:accent4>
      <a:accent5>
        <a:srgbClr val="F1F5F5"/>
      </a:accent5>
      <a:accent6>
        <a:srgbClr val="FAFFFF"/>
      </a:accent6>
      <a:hlink>
        <a:srgbClr val="EE4036"/>
      </a:hlink>
      <a:folHlink>
        <a:srgbClr val="EE4036"/>
      </a:folHlink>
    </a:clrScheme>
    <a:fontScheme name="Custom 44">
      <a:majorFont>
        <a:latin typeface="MingLiU"/>
        <a:ea typeface=""/>
        <a:cs typeface=""/>
      </a:majorFont>
      <a:minorFont>
        <a:latin typeface="Meiryo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6422304-17E9-4530-8D08-4F277CB64269}" vid="{BCE6A17A-B98D-492A-82B2-0A1B358761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Asian design presentation</Template>
  <TotalTime>362</TotalTime>
  <Words>1822</Words>
  <Application>Microsoft Office PowerPoint</Application>
  <PresentationFormat>Widescreen</PresentationFormat>
  <Paragraphs>187</Paragraphs>
  <Slides>32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Meiryo UI</vt:lpstr>
      <vt:lpstr>MingLiU</vt:lpstr>
      <vt:lpstr>Arial</vt:lpstr>
      <vt:lpstr>Calibri</vt:lpstr>
      <vt:lpstr>Wingdings</vt:lpstr>
      <vt:lpstr>Bold Tech</vt:lpstr>
      <vt:lpstr>Java - JDBC</vt:lpstr>
      <vt:lpstr>Introduction</vt:lpstr>
      <vt:lpstr>Setting the Foundation of our Project</vt:lpstr>
      <vt:lpstr>GUI build from Wireframe Diagram: Part I</vt:lpstr>
      <vt:lpstr>GUI build from Wireframe Diagram: Part II</vt:lpstr>
      <vt:lpstr>GUI build from Wireframe Diagram: Part III</vt:lpstr>
      <vt:lpstr>GUI build from Wireframe Diagram: Part IV</vt:lpstr>
      <vt:lpstr>Building the GUI in Apache Netbeans</vt:lpstr>
      <vt:lpstr>GUI Input and Output: Part I</vt:lpstr>
      <vt:lpstr>GUI Input and Output: Part II</vt:lpstr>
      <vt:lpstr>GUI Input and Output: Part III</vt:lpstr>
      <vt:lpstr>GUI Input and Output: Part IV</vt:lpstr>
      <vt:lpstr>GUI Input and Output: Part V</vt:lpstr>
      <vt:lpstr>GUI Input and Output: Part V Cont.</vt:lpstr>
      <vt:lpstr>GUI Input and Output: Part VI</vt:lpstr>
      <vt:lpstr>GUI Use of Advanced Controls</vt:lpstr>
      <vt:lpstr>Advanced GUI Controls: Part I</vt:lpstr>
      <vt:lpstr>Advanced GUI Controls: Part II</vt:lpstr>
      <vt:lpstr>Advanced GUI Controls: Part III</vt:lpstr>
      <vt:lpstr>ArrayLists, Tabs, and Jlist Controls</vt:lpstr>
      <vt:lpstr>ArrayLists, Tabs, and Jlist Controls: Part I</vt:lpstr>
      <vt:lpstr>ArrayLists, Tabs, and Jlist Controls: Part II</vt:lpstr>
      <vt:lpstr>ArrayLists, Tabs, and Jlist Controls: Part III</vt:lpstr>
      <vt:lpstr>ArrayLists, Tabs, and Jlist Controls: Part IV</vt:lpstr>
      <vt:lpstr>Reading and Writing to Databases</vt:lpstr>
      <vt:lpstr>Reading and Writing to Databases: Part I</vt:lpstr>
      <vt:lpstr>Reading and Writing to Databases: Part II</vt:lpstr>
      <vt:lpstr>Reading and Writing to Databases: Part III</vt:lpstr>
      <vt:lpstr>Result</vt:lpstr>
      <vt:lpstr>Challenges</vt:lpstr>
      <vt:lpstr>Conclusion</vt:lpstr>
      <vt:lpstr>Career Skills Obtained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- JDBC</dc:title>
  <dc:creator>Ryan Preece</dc:creator>
  <cp:lastModifiedBy>Ryan Preece</cp:lastModifiedBy>
  <cp:revision>1</cp:revision>
  <dcterms:created xsi:type="dcterms:W3CDTF">2022-06-18T15:39:29Z</dcterms:created>
  <dcterms:modified xsi:type="dcterms:W3CDTF">2022-06-18T21:42:27Z</dcterms:modified>
</cp:coreProperties>
</file>